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80" r:id="rId2"/>
    <p:sldId id="279" r:id="rId3"/>
    <p:sldId id="281" r:id="rId4"/>
    <p:sldId id="282" r:id="rId5"/>
    <p:sldId id="284" r:id="rId6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C82B43-572C-46BA-9530-DF13C98674CF}" v="2" dt="2026-02-25T11:38:25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3" autoAdjust="0"/>
    <p:restoredTop sz="94694"/>
  </p:normalViewPr>
  <p:slideViewPr>
    <p:cSldViewPr snapToGrid="0">
      <p:cViewPr varScale="1">
        <p:scale>
          <a:sx n="62" d="100"/>
          <a:sy n="62" d="100"/>
        </p:scale>
        <p:origin x="696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9045A-9CDF-534C-BC90-9689CAC63F78}" type="datetimeFigureOut">
              <a:rPr lang="en-IL" smtClean="0"/>
              <a:t>02/25/2026</a:t>
            </a:fld>
            <a:endParaRPr lang="en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0E559-6EA5-C64C-AD21-3C6495AA438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5738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F3943-E454-7019-DCEC-18371BC4D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BF7B40-1B18-F7C2-46A5-6BC7A79197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B03519-E365-6FB3-4696-1038386DC3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B82C4-7224-AB47-C160-FE39ED6791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50E559-6EA5-C64C-AD21-3C6495AA4388}" type="slidenum">
              <a:rPr lang="en-IL" smtClean="0"/>
              <a:t>1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9684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60CB-9944-8E8E-E47F-469D98D65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6FD9C-6926-5E90-4BFF-2618C6D17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69D27-6142-22F1-48B3-E59EC3FA2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A1A-7BC2-3649-BAE8-B370923063AA}" type="datetimeFigureOut">
              <a:rPr lang="en-IL" smtClean="0"/>
              <a:t>02/25/2026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09BC3-588D-3DB8-3495-5049253BC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109A2-4383-CA7E-E77F-18F31DA7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2FDE-8FE7-404F-A969-E61F9714DCC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539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AA8F5-2813-49A5-BCF5-593D39ECB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ACE69-E9AB-CF6D-CF61-22871FA50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8AA13-0E5F-B98B-7ABC-8CDAA4BD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A1A-7BC2-3649-BAE8-B370923063AA}" type="datetimeFigureOut">
              <a:rPr lang="en-IL" smtClean="0"/>
              <a:t>02/25/2026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FB795-43EF-3885-9134-D25390FFE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654F5-850B-9915-B118-B17820A3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2FDE-8FE7-404F-A969-E61F9714DCC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93819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5DDB1B-A17C-EB08-C267-AB103F6923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DFD9F-80A9-67CB-3567-33CED849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F87CB-05EB-F55F-166A-5988FEB9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A1A-7BC2-3649-BAE8-B370923063AA}" type="datetimeFigureOut">
              <a:rPr lang="en-IL" smtClean="0"/>
              <a:t>02/25/2026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0315C-46B6-6778-ED7D-564F2981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40DD5-AA72-DD5C-B73A-65CD64216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2FDE-8FE7-404F-A969-E61F9714DCC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953464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4F96C-0F0F-2D0E-1697-D8750241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6B24E-2CBB-C423-E225-7561319BE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F9C39-EE94-A61B-D075-549498536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A1A-7BC2-3649-BAE8-B370923063AA}" type="datetimeFigureOut">
              <a:rPr lang="en-IL" smtClean="0"/>
              <a:t>02/25/2026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05630-9B68-30D2-F92D-B3FFEFA39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1F25B-5439-4339-4151-4364B062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2FDE-8FE7-404F-A969-E61F9714DCC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4175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E46DD-B0D8-0447-7868-E361110AD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2808F-A89C-8574-4262-72123ABF0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D5AD5-6FB9-320C-775F-5A29F9B37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A1A-7BC2-3649-BAE8-B370923063AA}" type="datetimeFigureOut">
              <a:rPr lang="en-IL" smtClean="0"/>
              <a:t>02/25/2026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C170A-61CA-BD67-99EA-112DC856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1A7A5-F651-F1A8-AB7B-40DA55821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2FDE-8FE7-404F-A969-E61F9714DCC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6907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652D6-A931-F61A-81FD-3CA8CA7C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15609-D978-2410-4F35-AE5B968BD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1EB3D-C289-A0EB-CC39-9447667D5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3DA517-140A-BB33-20E9-279B74371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A1A-7BC2-3649-BAE8-B370923063AA}" type="datetimeFigureOut">
              <a:rPr lang="en-IL" smtClean="0"/>
              <a:t>02/25/2026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D0023-08FB-67E8-5400-FA71A0B7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E7268-7A7B-5AB4-3114-BEFB601A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2FDE-8FE7-404F-A969-E61F9714DCC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88907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32489-D166-E3C2-F88B-E385EFA7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D6724-E56C-A7B9-BEAD-D665568F9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6A2CB-F2C5-98A8-6958-AA9DF7DAA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9BB3F9-ED60-9E8F-4172-3EA6519DC1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86FE46-6E18-2BA4-5E24-172349FB22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567C8F-ED55-DD48-6386-195CD8FC7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A1A-7BC2-3649-BAE8-B370923063AA}" type="datetimeFigureOut">
              <a:rPr lang="en-IL" smtClean="0"/>
              <a:t>02/25/2026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51F29C-0DCD-D0FC-A1EF-726FA82B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2BE6FB-2118-8B53-1C94-438F89E11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2FDE-8FE7-404F-A969-E61F9714DCC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2366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93A71-48A2-875E-94D2-3DFE520F0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DDB0F9-9107-0546-74E0-22C431AF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A1A-7BC2-3649-BAE8-B370923063AA}" type="datetimeFigureOut">
              <a:rPr lang="en-IL" smtClean="0"/>
              <a:t>02/25/2026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8E7B06-5724-D50D-FB35-8F1E8215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897C77-90A7-1CE2-F4F0-53411204C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2FDE-8FE7-404F-A969-E61F9714DCC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1224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719395-B9C9-88AE-E8CD-33D925B20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A1A-7BC2-3649-BAE8-B370923063AA}" type="datetimeFigureOut">
              <a:rPr lang="en-IL" smtClean="0"/>
              <a:t>02/25/2026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08B5E-D0B3-9C77-389E-146F2859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1A610-8EEE-18F7-D426-73FF4870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2FDE-8FE7-404F-A969-E61F9714DCC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03006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ACF15-59BF-2FF9-FD9E-7D8899A2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647AD1-99A1-5993-475F-3060456D8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EABB0-AB23-E334-F44C-F915E6872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CBE8A-D676-49C9-13EC-1FFFBBE56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A1A-7BC2-3649-BAE8-B370923063AA}" type="datetimeFigureOut">
              <a:rPr lang="en-IL" smtClean="0"/>
              <a:t>02/25/2026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5787B-4F25-8929-AC84-44A455261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CE994-0C43-8BB1-8255-6EB3EDCBB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2FDE-8FE7-404F-A969-E61F9714DCC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6665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BE22-1F67-327F-7ABA-B32A7D4C8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9117C6-8EB1-F68A-7A11-D5E6C3855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3BC679-6077-5795-BB17-38178CEFB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ABDC1-B8A3-A39E-D30A-0412225D4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6A1A-7BC2-3649-BAE8-B370923063AA}" type="datetimeFigureOut">
              <a:rPr lang="en-IL" smtClean="0"/>
              <a:t>02/25/2026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2A726-C80B-4C4C-8B85-B37CEE5E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B757BB-7D8D-BF94-7B09-6F936014B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72FDE-8FE7-404F-A969-E61F9714DCC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0249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705580-22AD-CBB4-7104-3DC6F06E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A236F-6733-D4BE-B8A9-6AF58B254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A027F-6FED-3895-6A11-33CE887AB6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166A1A-7BC2-3649-BAE8-B370923063AA}" type="datetimeFigureOut">
              <a:rPr lang="en-IL" smtClean="0"/>
              <a:t>02/25/2026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47050-8E7B-7D23-DDD9-8D2EBE685A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655F9-70E9-CF58-3548-3F4084C75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072FDE-8FE7-404F-A969-E61F9714DCC7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5897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25BCC-20BE-53D6-41BE-D88709D3B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029182E-27A2-DDBC-7AC0-5817D101991F}"/>
              </a:ext>
            </a:extLst>
          </p:cNvPr>
          <p:cNvSpPr txBox="1"/>
          <p:nvPr/>
        </p:nvSpPr>
        <p:spPr>
          <a:xfrm>
            <a:off x="6735175" y="628804"/>
            <a:ext cx="494432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5400" b="1" i="0" dirty="0">
                <a:solidFill>
                  <a:srgbClr val="1F2937"/>
                </a:solidFill>
                <a:effectLst/>
                <a:latin typeface="Poppins" pitchFamily="2" charset="77"/>
              </a:rPr>
              <a:t>אהרון הינשוף, </a:t>
            </a:r>
          </a:p>
          <a:p>
            <a:pPr algn="r" rtl="1"/>
            <a:r>
              <a:rPr lang="he-IL" sz="5400" b="1" dirty="0">
                <a:solidFill>
                  <a:srgbClr val="1F2937"/>
                </a:solidFill>
                <a:latin typeface="Poppins" pitchFamily="2" charset="77"/>
              </a:rPr>
              <a:t>עוזר הוראה מבוסס בינה מלאכותית</a:t>
            </a:r>
            <a:endParaRPr lang="en-US" sz="5400" b="1" i="0" dirty="0">
              <a:solidFill>
                <a:srgbClr val="1F2937"/>
              </a:solidFill>
              <a:effectLst/>
              <a:latin typeface="Poppins" pitchFamily="2" charset="77"/>
            </a:endParaRPr>
          </a:p>
          <a:p>
            <a:pPr algn="r" rtl="1"/>
            <a:endParaRPr lang="he-IL" sz="5400" dirty="0">
              <a:solidFill>
                <a:srgbClr val="474747"/>
              </a:solidFill>
              <a:effectLst/>
              <a:latin typeface="Poppi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DDE965-1815-19C6-DE3C-D8DEC3B887E0}"/>
              </a:ext>
            </a:extLst>
          </p:cNvPr>
          <p:cNvSpPr txBox="1"/>
          <p:nvPr/>
        </p:nvSpPr>
        <p:spPr>
          <a:xfrm>
            <a:off x="3941379" y="13032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L" dirty="0"/>
          </a:p>
        </p:txBody>
      </p:sp>
      <p:pic>
        <p:nvPicPr>
          <p:cNvPr id="1026" name="Picture 2" descr="Lecturer in classroom">
            <a:extLst>
              <a:ext uri="{FF2B5EF4-FFF2-40B4-BE49-F238E27FC236}">
                <a16:creationId xmlns:a16="http://schemas.microsoft.com/office/drawing/2014/main" id="{8398C9F5-5138-DB20-0905-738329820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995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3410C89-DB59-A000-24B5-204BD5FB5B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41" t="11386" r="70724" b="80374"/>
          <a:stretch>
            <a:fillRect/>
          </a:stretch>
        </p:blipFill>
        <p:spPr>
          <a:xfrm>
            <a:off x="6196930" y="5424755"/>
            <a:ext cx="5900102" cy="110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83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669BFE-3D84-56FB-6776-6452ED3BD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8546D83-3273-8235-E648-A095F899B85F}"/>
              </a:ext>
            </a:extLst>
          </p:cNvPr>
          <p:cNvSpPr txBox="1"/>
          <p:nvPr/>
        </p:nvSpPr>
        <p:spPr>
          <a:xfrm>
            <a:off x="7359060" y="205455"/>
            <a:ext cx="4193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b="1">
                <a:solidFill>
                  <a:srgbClr val="3B82F6"/>
                </a:solidFill>
                <a:latin typeface="Poppins" pitchFamily="2" charset="77"/>
              </a:rPr>
              <a:t> הצגה </a:t>
            </a:r>
            <a:r>
              <a:rPr lang="en-US" sz="3200" b="1" dirty="0">
                <a:solidFill>
                  <a:srgbClr val="3B82F6"/>
                </a:solidFill>
                <a:latin typeface="Poppins" pitchFamily="2" charset="77"/>
              </a:rPr>
              <a:t>- </a:t>
            </a:r>
            <a:r>
              <a:rPr lang="en-US" sz="3200" b="1" dirty="0" err="1">
                <a:solidFill>
                  <a:srgbClr val="3B82F6"/>
                </a:solidFill>
                <a:latin typeface="Poppins" pitchFamily="2" charset="77"/>
              </a:rPr>
              <a:t>AaronOwl</a:t>
            </a:r>
            <a:endParaRPr lang="en-IL" sz="3200" b="1" dirty="0">
              <a:solidFill>
                <a:srgbClr val="3B82F6"/>
              </a:solidFill>
              <a:latin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F4253A-C02B-7AD8-96CE-7AADBC9D7726}"/>
              </a:ext>
            </a:extLst>
          </p:cNvPr>
          <p:cNvSpPr txBox="1"/>
          <p:nvPr/>
        </p:nvSpPr>
        <p:spPr>
          <a:xfrm>
            <a:off x="-102742" y="954616"/>
            <a:ext cx="11655713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LID4096" altLang="LID4096" sz="2400" b="1" dirty="0">
                <a:latin typeface="Arial" panose="020B0604020202020204" pitchFamily="34" charset="0"/>
              </a:rPr>
              <a:t>AaronOwl</a:t>
            </a:r>
            <a:r>
              <a:rPr lang="LID4096" altLang="LID4096" sz="2400" dirty="0">
                <a:latin typeface="Arial" panose="020B0604020202020204" pitchFamily="34" charset="0"/>
              </a:rPr>
              <a:t> </a:t>
            </a:r>
            <a:r>
              <a:rPr lang="he-IL" altLang="LID4096" sz="2400" dirty="0">
                <a:latin typeface="Arial" panose="020B0604020202020204" pitchFamily="34" charset="0"/>
              </a:rPr>
              <a:t> היא פלטפורמת הוראה מבוססת בינה מלאכותית, שפותחה במיוחד עבור מרצים באקדמיה, סטודנטים, ומוסדות להשכלה גבוהה</a:t>
            </a:r>
            <a:r>
              <a:rPr lang="LID4096" altLang="LID4096" sz="2400" dirty="0">
                <a:latin typeface="Arial" panose="020B0604020202020204" pitchFamily="34" charset="0"/>
              </a:rPr>
              <a:t>.</a:t>
            </a:r>
            <a:endParaRPr lang="he-IL" altLang="LID4096" sz="2400" dirty="0">
              <a:latin typeface="Arial" panose="020B0604020202020204" pitchFamily="34" charset="0"/>
            </a:endParaRPr>
          </a:p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he-IL" altLang="LID4096" sz="2400" dirty="0">
              <a:latin typeface="Arial" panose="020B0604020202020204" pitchFamily="34" charset="0"/>
            </a:endParaRPr>
          </a:p>
          <a:p>
            <a:pPr marL="34290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altLang="LID4096" sz="2400" dirty="0">
                <a:latin typeface="Arial" panose="020B0604020202020204" pitchFamily="34" charset="0"/>
              </a:rPr>
              <a:t>המערכת מבצעת אוטומציה ומפשטת את תהליך בניית הקורסים: יצירת כלי הוראה חכמים, בנייה אוטומטית של מבחנים ושאלונים, וייעול תהליכי הכנת התכנים</a:t>
            </a:r>
            <a:r>
              <a:rPr lang="LID4096" altLang="LID4096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e-IL" altLang="LID4096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he-IL" altLang="LID4096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altLang="LID4096" sz="2400" dirty="0">
                <a:latin typeface="Arial" panose="020B0604020202020204" pitchFamily="34" charset="0"/>
              </a:rPr>
              <a:t>הפלטפורמה מספקת תובנות וניתוחים מבוססי נתונים, המסייעים למרצים לעקוב אחר התקדמות הסטודנטים ולשפר את אפקטיביות ההוראה</a:t>
            </a:r>
            <a:r>
              <a:rPr lang="LID4096" altLang="LID4096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e-IL" altLang="LID4096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he-IL" altLang="LID4096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altLang="LID4096" sz="2400" dirty="0">
                <a:latin typeface="Arial" panose="020B0604020202020204" pitchFamily="34" charset="0"/>
                <a:cs typeface="Arial" panose="020B0604020202020204" pitchFamily="34" charset="0"/>
              </a:rPr>
              <a:t>אהרון הינשוף מאפשר הנגשת תכני לימודים בעברית, ערבית, רוסית ואנגלית ותומך בסטודנטים ששפת האם שלהם אינה עברית.</a:t>
            </a:r>
          </a:p>
          <a:p>
            <a:pPr marL="34290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he-IL" altLang="LID4096" sz="2400" dirty="0">
              <a:latin typeface="Arial" panose="020B0604020202020204" pitchFamily="34" charset="0"/>
            </a:endParaRPr>
          </a:p>
          <a:p>
            <a:pPr marL="34290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altLang="LID4096" sz="2400" dirty="0">
                <a:latin typeface="Arial" panose="020B0604020202020204" pitchFamily="34" charset="0"/>
              </a:rPr>
              <a:t>המערכת תומכת במוסדות בהרחבה ובהטמעה בקנה מידה רחב של תהליכי הוראה ולמידה, תוך יצירת חוויית הוראה יעילה, עקבית ואחידה בין קורסים וכיתות</a:t>
            </a:r>
            <a:r>
              <a:rPr lang="LID4096" altLang="LID4096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he-IL" altLang="LID4096" sz="2400" dirty="0">
                <a:latin typeface="Arial" panose="020B0604020202020204" pitchFamily="34" charset="0"/>
                <a:cs typeface="Arial" panose="020B0604020202020204" pitchFamily="34" charset="0"/>
              </a:rPr>
              <a:t> נוסה בהצלחה בעשרות קורסים, בהשתתפות אלפי סטודנטים.</a:t>
            </a:r>
            <a:endParaRPr lang="LID4096" altLang="LID4096" sz="2400" dirty="0">
              <a:latin typeface="Arial" panose="020B0604020202020204" pitchFamily="34" charset="0"/>
            </a:endParaRPr>
          </a:p>
          <a:p>
            <a:pPr marL="34290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LID4096" altLang="LID4096" sz="2400" dirty="0">
              <a:latin typeface="Arial" panose="020B0604020202020204" pitchFamily="34" charset="0"/>
            </a:endParaRPr>
          </a:p>
          <a:p>
            <a:pPr marL="34290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LID4096" altLang="LID4096" sz="2400" dirty="0">
              <a:latin typeface="Arial" panose="020B0604020202020204" pitchFamily="34" charset="0"/>
            </a:endParaRPr>
          </a:p>
          <a:p>
            <a:pPr marL="34290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LID4096" altLang="LID4096" sz="2400" dirty="0">
              <a:latin typeface="Arial" panose="020B0604020202020204" pitchFamily="34" charset="0"/>
            </a:endParaRPr>
          </a:p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he-IL" altLang="LID4096" sz="2400" dirty="0">
              <a:latin typeface="Arial" panose="020B0604020202020204" pitchFamily="34" charset="0"/>
            </a:endParaRPr>
          </a:p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LID4096" altLang="LID4096" sz="24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4EC748-04F4-3882-EF1B-F8B790A5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1" t="11386" r="70724" b="80374"/>
          <a:stretch>
            <a:fillRect/>
          </a:stretch>
        </p:blipFill>
        <p:spPr>
          <a:xfrm>
            <a:off x="215756" y="6164493"/>
            <a:ext cx="3057249" cy="57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6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D72F3-4110-7644-BE98-455A79246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7D3D799-B896-4C05-88B0-ED5F662A81B2}"/>
              </a:ext>
            </a:extLst>
          </p:cNvPr>
          <p:cNvSpPr txBox="1"/>
          <p:nvPr/>
        </p:nvSpPr>
        <p:spPr>
          <a:xfrm>
            <a:off x="7359060" y="205455"/>
            <a:ext cx="4193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b="1" dirty="0">
                <a:solidFill>
                  <a:srgbClr val="3B82F6"/>
                </a:solidFill>
                <a:latin typeface="Poppins" pitchFamily="2" charset="77"/>
              </a:rPr>
              <a:t> למרצים</a:t>
            </a:r>
            <a:r>
              <a:rPr lang="en-US" sz="3200" b="1" dirty="0">
                <a:solidFill>
                  <a:srgbClr val="3B82F6"/>
                </a:solidFill>
                <a:latin typeface="Poppins" pitchFamily="2" charset="77"/>
              </a:rPr>
              <a:t>- </a:t>
            </a:r>
            <a:r>
              <a:rPr lang="en-US" sz="3200" b="1" dirty="0" err="1">
                <a:solidFill>
                  <a:srgbClr val="3B82F6"/>
                </a:solidFill>
                <a:latin typeface="Poppins" pitchFamily="2" charset="77"/>
              </a:rPr>
              <a:t>AaronOwl</a:t>
            </a:r>
            <a:endParaRPr lang="en-IL" sz="3200" b="1" dirty="0">
              <a:solidFill>
                <a:srgbClr val="3B82F6"/>
              </a:solidFill>
              <a:latin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77B606-0609-7631-4C58-D7E9CA77F2E5}"/>
              </a:ext>
            </a:extLst>
          </p:cNvPr>
          <p:cNvSpPr txBox="1"/>
          <p:nvPr/>
        </p:nvSpPr>
        <p:spPr>
          <a:xfrm>
            <a:off x="8037815" y="690938"/>
            <a:ext cx="3938429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altLang="LID4096" sz="2400" dirty="0">
              <a:latin typeface="Arial" panose="020B0604020202020204" pitchFamily="34" charset="0"/>
            </a:endParaRPr>
          </a:p>
          <a:p>
            <a:pPr marL="34290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e-IL" sz="2400" dirty="0"/>
              <a:t>אוטומציה של משימות: הכנת סיכומים, תרשימים ושאלונים על השיעור, וכך מתפנה זמן להוראה אפקטיבית יותר. </a:t>
            </a:r>
            <a:endParaRPr lang="he-IL" altLang="LID4096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en-US" sz="2400" dirty="0"/>
              <a:t>Co-pilot </a:t>
            </a:r>
            <a:r>
              <a:rPr lang="he-IL" sz="2400" dirty="0"/>
              <a:t>פדגוגי המבוסס על 16 מדדים מוכחים. המערכת מקשיבה לשיעורים ונותנת חיווי רציף על מה הובן, איפה יש בלבול, איך הכיתה מתקדמת והמלצות קונקרטיות לשיפור.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התאמה אישית: הפקת חומרי עזר מותאמים לתכני הקורס לעדכונים השוטפים.</a:t>
            </a:r>
          </a:p>
          <a:p>
            <a:pPr marL="34290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e-IL" altLang="LID4096" sz="2400" dirty="0">
              <a:latin typeface="Arial" panose="020B0604020202020204" pitchFamily="34" charset="0"/>
            </a:endParaRPr>
          </a:p>
          <a:p>
            <a:pPr marL="34290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LID4096" altLang="LID4096" sz="2400" dirty="0">
              <a:latin typeface="Arial" panose="020B0604020202020204" pitchFamily="34" charset="0"/>
            </a:endParaRPr>
          </a:p>
          <a:p>
            <a:pPr marL="34290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LID4096" altLang="LID4096" sz="2400" dirty="0">
              <a:latin typeface="Arial" panose="020B0604020202020204" pitchFamily="34" charset="0"/>
            </a:endParaRPr>
          </a:p>
          <a:p>
            <a:pPr marL="34290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LID4096" altLang="LID4096" sz="2400" dirty="0">
              <a:latin typeface="Arial" panose="020B0604020202020204" pitchFamily="34" charset="0"/>
            </a:endParaRPr>
          </a:p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e-IL" altLang="LID4096" sz="2400" dirty="0">
              <a:latin typeface="Arial" panose="020B0604020202020204" pitchFamily="34" charset="0"/>
            </a:endParaRPr>
          </a:p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LID4096" altLang="LID4096" sz="24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E6B46-CA57-1F89-1718-CFE72E69B07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41" t="11386" r="70724" b="80374"/>
          <a:stretch>
            <a:fillRect/>
          </a:stretch>
        </p:blipFill>
        <p:spPr>
          <a:xfrm>
            <a:off x="215756" y="6164493"/>
            <a:ext cx="3057249" cy="573887"/>
          </a:xfrm>
          <a:prstGeom prst="rect">
            <a:avLst/>
          </a:prstGeom>
        </p:spPr>
      </p:pic>
      <p:pic>
        <p:nvPicPr>
          <p:cNvPr id="4" name="מורה 1 (2) (1)">
            <a:hlinkClick r:id="" action="ppaction://media"/>
            <a:extLst>
              <a:ext uri="{FF2B5EF4-FFF2-40B4-BE49-F238E27FC236}">
                <a16:creationId xmlns:a16="http://schemas.microsoft.com/office/drawing/2014/main" id="{3AFF0694-A577-370D-4314-A298E4C5C1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92" y="1068513"/>
            <a:ext cx="7822059" cy="439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0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592F0-77DC-5DF1-3C13-BBA300583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4442964-528E-0D21-9750-B7D653B2AC93}"/>
              </a:ext>
            </a:extLst>
          </p:cNvPr>
          <p:cNvSpPr txBox="1"/>
          <p:nvPr/>
        </p:nvSpPr>
        <p:spPr>
          <a:xfrm>
            <a:off x="6760396" y="205455"/>
            <a:ext cx="47925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b="1" dirty="0">
                <a:solidFill>
                  <a:srgbClr val="3B82F6"/>
                </a:solidFill>
                <a:latin typeface="Poppins" pitchFamily="2" charset="77"/>
              </a:rPr>
              <a:t> לסטודנטים</a:t>
            </a:r>
            <a:r>
              <a:rPr lang="en-US" sz="3200" b="1" dirty="0">
                <a:solidFill>
                  <a:srgbClr val="3B82F6"/>
                </a:solidFill>
                <a:latin typeface="Poppins" pitchFamily="2" charset="77"/>
              </a:rPr>
              <a:t>- </a:t>
            </a:r>
            <a:r>
              <a:rPr lang="en-US" sz="3200" b="1" dirty="0" err="1">
                <a:solidFill>
                  <a:srgbClr val="3B82F6"/>
                </a:solidFill>
                <a:latin typeface="Poppins" pitchFamily="2" charset="77"/>
              </a:rPr>
              <a:t>AaronOwl</a:t>
            </a:r>
            <a:endParaRPr lang="en-IL" sz="3200" b="1" dirty="0">
              <a:solidFill>
                <a:srgbClr val="3B82F6"/>
              </a:solidFill>
              <a:latin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1A7CD7-5E76-F284-7055-BE93547FE862}"/>
              </a:ext>
            </a:extLst>
          </p:cNvPr>
          <p:cNvSpPr txBox="1"/>
          <p:nvPr/>
        </p:nvSpPr>
        <p:spPr>
          <a:xfrm>
            <a:off x="8242158" y="923793"/>
            <a:ext cx="3863083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he-IL" altLang="LID4096" sz="2400" dirty="0">
              <a:latin typeface="Arial" panose="020B0604020202020204" pitchFamily="34" charset="0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למידה אישית: סיכומים, שאלונים, תרשימים, וידאו ותכנים מותאמים לשפה, קצב וסגנון הלמידה של כל סטודנט.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למידה אקטיבית: שאלוני תרגול, חיפוש חכם, בוט שאלות בשפה חופשית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למידה רלבנטית: תכנים מתעדכנים אוטומטית, מבוססים על מה שנלמד בפועל, בקצב בשפה הנוחים לתלמיד</a:t>
            </a:r>
            <a:endParaRPr lang="he-IL" altLang="LID4096" sz="2400" dirty="0">
              <a:latin typeface="Arial" panose="020B0604020202020204" pitchFamily="34" charset="0"/>
            </a:endParaRPr>
          </a:p>
          <a:p>
            <a:pPr marL="34290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LID4096" altLang="LID4096" sz="2400" dirty="0">
              <a:latin typeface="Arial" panose="020B0604020202020204" pitchFamily="34" charset="0"/>
            </a:endParaRPr>
          </a:p>
          <a:p>
            <a:pPr marL="34290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LID4096" altLang="LID4096" sz="2400" dirty="0">
              <a:latin typeface="Arial" panose="020B0604020202020204" pitchFamily="34" charset="0"/>
            </a:endParaRPr>
          </a:p>
          <a:p>
            <a:pPr marL="34290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LID4096" altLang="LID4096" sz="2400" dirty="0">
              <a:latin typeface="Arial" panose="020B0604020202020204" pitchFamily="34" charset="0"/>
            </a:endParaRPr>
          </a:p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e-IL" altLang="LID4096" sz="2400" dirty="0">
              <a:latin typeface="Arial" panose="020B0604020202020204" pitchFamily="34" charset="0"/>
            </a:endParaRPr>
          </a:p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LID4096" altLang="LID4096" sz="24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9C815B-8828-E2D3-7084-CAAFD96ACF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41" t="11386" r="70724" b="80374"/>
          <a:stretch>
            <a:fillRect/>
          </a:stretch>
        </p:blipFill>
        <p:spPr>
          <a:xfrm>
            <a:off x="215756" y="6164493"/>
            <a:ext cx="3057249" cy="573887"/>
          </a:xfrm>
          <a:prstGeom prst="rect">
            <a:avLst/>
          </a:prstGeom>
        </p:spPr>
      </p:pic>
      <p:pic>
        <p:nvPicPr>
          <p:cNvPr id="4" name="תלמיד 1 (2) (1)">
            <a:hlinkClick r:id="" action="ppaction://media"/>
            <a:extLst>
              <a:ext uri="{FF2B5EF4-FFF2-40B4-BE49-F238E27FC236}">
                <a16:creationId xmlns:a16="http://schemas.microsoft.com/office/drawing/2014/main" id="{52E680BB-70B6-3B29-F993-0DA7F09247B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58" y="1256016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E9F68-EB56-22F3-A0E5-2E9AE48B6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781DC1B-F1D7-242B-782F-1917A80224F2}"/>
              </a:ext>
            </a:extLst>
          </p:cNvPr>
          <p:cNvSpPr txBox="1"/>
          <p:nvPr/>
        </p:nvSpPr>
        <p:spPr>
          <a:xfrm>
            <a:off x="4802118" y="205455"/>
            <a:ext cx="675085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e-IL" sz="3200" b="1" dirty="0">
                <a:solidFill>
                  <a:srgbClr val="3B82F6"/>
                </a:solidFill>
                <a:latin typeface="Poppins" pitchFamily="2" charset="77"/>
              </a:rPr>
              <a:t> למוסדות אקדמים</a:t>
            </a:r>
            <a:r>
              <a:rPr lang="en-US" sz="3200" b="1" dirty="0">
                <a:solidFill>
                  <a:srgbClr val="3B82F6"/>
                </a:solidFill>
                <a:latin typeface="Poppins" pitchFamily="2" charset="77"/>
              </a:rPr>
              <a:t>- </a:t>
            </a:r>
            <a:r>
              <a:rPr lang="en-US" sz="3200" b="1" dirty="0" err="1">
                <a:solidFill>
                  <a:srgbClr val="3B82F6"/>
                </a:solidFill>
                <a:latin typeface="Poppins" pitchFamily="2" charset="77"/>
              </a:rPr>
              <a:t>AaronOwl</a:t>
            </a:r>
            <a:endParaRPr lang="en-IL" sz="3200" b="1" dirty="0">
              <a:solidFill>
                <a:srgbClr val="3B82F6"/>
              </a:solidFill>
              <a:latin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3533C8-711D-8C31-4DCB-315A61AF8BB4}"/>
              </a:ext>
            </a:extLst>
          </p:cNvPr>
          <p:cNvSpPr txBox="1"/>
          <p:nvPr/>
        </p:nvSpPr>
        <p:spPr>
          <a:xfrm>
            <a:off x="7389883" y="1170373"/>
            <a:ext cx="448704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e-IL" altLang="LID4096" sz="2400" dirty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שיפור איכות ההוראה והאחידות בין קורסים ומחלקות כולל תובנות ניהוליות על מעורבות וקשיי סטודנטים ברמת קורס/מחלקה/מוסד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הקלה בעומס הבירוקרטי והפדגוגי על מרצים וסגל הוראה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קידום חדשנות והטמעת </a:t>
            </a:r>
            <a:r>
              <a:rPr lang="en-US" sz="2400" dirty="0"/>
              <a:t>AI </a:t>
            </a:r>
            <a:r>
              <a:rPr lang="he-IL" sz="2400" dirty="0"/>
              <a:t>בהוראה בצורה אחראית ומבוקר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400" dirty="0"/>
              <a:t>תמיכה בריבוי שפות והנגשת למידה לאוכלוסיות מגוונות</a:t>
            </a:r>
          </a:p>
          <a:p>
            <a:pPr marL="342900" lvl="0" indent="-342900" algn="r" rtl="1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LID4096" altLang="LID4096" sz="2400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67C4C9-3451-C40F-E1D3-C4703E14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41" t="11386" r="70724" b="80374"/>
          <a:stretch>
            <a:fillRect/>
          </a:stretch>
        </p:blipFill>
        <p:spPr>
          <a:xfrm>
            <a:off x="215756" y="6164493"/>
            <a:ext cx="3057249" cy="5738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BD35DE-615D-724A-FD0B-8A1667CB7B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91" t="17066" r="2933" b="10112"/>
          <a:stretch>
            <a:fillRect/>
          </a:stretch>
        </p:blipFill>
        <p:spPr>
          <a:xfrm>
            <a:off x="0" y="1781191"/>
            <a:ext cx="7243281" cy="348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87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2E8161496AB4484980CFE99F6D910" ma:contentTypeVersion="14" ma:contentTypeDescription="Create a new document." ma:contentTypeScope="" ma:versionID="e3c229f60a8ccd95421318b1a3a6a519">
  <xsd:schema xmlns:xsd="http://www.w3.org/2001/XMLSchema" xmlns:xs="http://www.w3.org/2001/XMLSchema" xmlns:p="http://schemas.microsoft.com/office/2006/metadata/properties" xmlns:ns2="f7718608-610a-421a-8cbc-ffbaa4d83d45" xmlns:ns3="96d53b13-3a5e-4524-85c8-885d24f15aee" targetNamespace="http://schemas.microsoft.com/office/2006/metadata/properties" ma:root="true" ma:fieldsID="8a1fe2fa80c1dfb42d24f51d6e8df277" ns2:_="" ns3:_="">
    <xsd:import namespace="f7718608-610a-421a-8cbc-ffbaa4d83d45"/>
    <xsd:import namespace="96d53b13-3a5e-4524-85c8-885d24f15a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18608-610a-421a-8cbc-ffbaa4d83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5398655-60e8-4690-b41b-e02a1428d1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53b13-3a5e-4524-85c8-885d24f15aee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4be6ca97-d0bc-4ab3-91ec-6d7e245a8230}" ma:internalName="TaxCatchAll" ma:showField="CatchAllData" ma:web="96d53b13-3a5e-4524-85c8-885d24f15a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6d53b13-3a5e-4524-85c8-885d24f15aee" xsi:nil="true"/>
    <lcf76f155ced4ddcb4097134ff3c332f xmlns="f7718608-610a-421a-8cbc-ffbaa4d83d4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D90928-EAD1-41B9-9660-1FA72ABA9F69}"/>
</file>

<file path=customXml/itemProps2.xml><?xml version="1.0" encoding="utf-8"?>
<ds:datastoreItem xmlns:ds="http://schemas.openxmlformats.org/officeDocument/2006/customXml" ds:itemID="{449282E1-7E31-4B1C-8C2F-60FD42D62336}"/>
</file>

<file path=customXml/itemProps3.xml><?xml version="1.0" encoding="utf-8"?>
<ds:datastoreItem xmlns:ds="http://schemas.openxmlformats.org/officeDocument/2006/customXml" ds:itemID="{D5A2882A-C851-44BF-84B8-71092521DD8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4113</TotalTime>
  <Words>297</Words>
  <Application>Microsoft Office PowerPoint</Application>
  <PresentationFormat>Widescreen</PresentationFormat>
  <Paragraphs>39</Paragraphs>
  <Slides>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Poppins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Ariel Geva</dc:creator>
  <cp:lastModifiedBy>ARIEL GEVA</cp:lastModifiedBy>
  <cp:revision>10</cp:revision>
  <dcterms:created xsi:type="dcterms:W3CDTF">2025-11-13T06:46:18Z</dcterms:created>
  <dcterms:modified xsi:type="dcterms:W3CDTF">2026-02-25T12:30:28Z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0x01010077A2E8161496AB4484980CFE99F6D910</vt:lpwstr>
  </property>
</Properties>
</file>